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872066" marR="0" indent="-414866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410758" marR="0" indent="-49635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9247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3819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8391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2963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7535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210755" marR="0" indent="-55315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dokumenti/procedure_i_upute" TargetMode="External"/><Relationship Id="rId3" Type="http://schemas.openxmlformats.org/officeDocument/2006/relationships/hyperlink" Target="https://www.unipu.hr/npoo" TargetMode="Externa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znanost@unipu.hr" TargetMode="Externa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Relationship Id="rId3" Type="http://schemas.openxmlformats.org/officeDocument/2006/relationships/hyperlink" Target="mailto:znanost@unipu.hr" TargetMode="Externa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Relationship Id="rId3" Type="http://schemas.openxmlformats.org/officeDocument/2006/relationships/hyperlink" Target="mailto:znanost@unipu.hr" TargetMode="Externa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webmaster@unipu.hr" TargetMode="External"/><Relationship Id="rId3" Type="http://schemas.openxmlformats.org/officeDocument/2006/relationships/hyperlink" Target="mailto:znanost@unipu.hr" TargetMode="Externa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znanost@unipu.hr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znanost@unipu.hr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znanost@unipu.hr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Relationship Id="rId3" Type="http://schemas.openxmlformats.org/officeDocument/2006/relationships/hyperlink" Target="mailto:znanost@unipu.hr" TargetMode="Externa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unipu.hr/npoo" TargetMode="External"/><Relationship Id="rId3" Type="http://schemas.openxmlformats.org/officeDocument/2006/relationships/hyperlink" Target="mailto:znanost@unipu.hr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14443" t="24064" r="22912" b="19897"/>
          <a:stretch>
            <a:fillRect/>
          </a:stretch>
        </p:blipFill>
        <p:spPr>
          <a:xfrm>
            <a:off x="10217149" y="203200"/>
            <a:ext cx="1473201" cy="1392238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Title 1"/>
          <p:cNvSpPr txBox="1"/>
          <p:nvPr>
            <p:ph type="title" idx="4294967295"/>
          </p:nvPr>
        </p:nvSpPr>
        <p:spPr>
          <a:xfrm>
            <a:off x="1523999" y="2478087"/>
            <a:ext cx="9144002" cy="23876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ctr">
              <a:defRPr sz="5400">
                <a:effectLst>
                  <a:outerShdw sx="100000" sy="100000" kx="0" ky="0" algn="b" rotWithShape="0" blurRad="12700" dist="38100" dir="2700000">
                    <a:srgbClr val="DDDDDD"/>
                  </a:outerShdw>
                </a:effectLst>
              </a:defRPr>
            </a:lvl1pPr>
          </a:lstStyle>
          <a:p>
            <a:pPr/>
            <a:r>
              <a:t>Smjernice za provedbu institucionalnih istraživačkih projekata (IIP)</a:t>
            </a:r>
          </a:p>
        </p:txBody>
      </p:sp>
      <p:pic>
        <p:nvPicPr>
          <p:cNvPr id="22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0062" y="473075"/>
            <a:ext cx="3983038" cy="11223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73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radnog plana</a:t>
            </a:r>
          </a:p>
        </p:txBody>
      </p:sp>
      <p:sp>
        <p:nvSpPr>
          <p:cNvPr id="74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Obveze voditelja projekata: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provoditi projekt u skladu 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procedurama i uputama </a:t>
            </a:r>
            <a:r>
              <a:t>UNIPU te ostalim primjenjivim propisima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Provoditi projekt u skladu s </a:t>
            </a:r>
            <a:r>
              <a:rPr i="1"/>
              <a:t>UGOVOROM o financiranju institucionalnog istraživačkog projekta koji se financira iz sredstava Nacionalnog plana oporavka i otpornosti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 završetku pojedinog izvještajnog razdoblja, podnosi se </a:t>
            </a:r>
            <a:r>
              <a:rPr i="1"/>
              <a:t>godišnje izvješće</a:t>
            </a:r>
            <a:r>
              <a:t> o realizaciji radnog plana na za to predviđenim obrascima koji se mogu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mrežnim stranicama </a:t>
            </a:r>
            <a:r>
              <a:t>Institucionalnih istraživačkih projekata.</a:t>
            </a:r>
          </a:p>
        </p:txBody>
      </p:sp>
      <p:sp>
        <p:nvSpPr>
          <p:cNvPr id="75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76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79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radnog plana</a:t>
            </a:r>
          </a:p>
        </p:txBody>
      </p:sp>
      <p:sp>
        <p:nvSpPr>
          <p:cNvPr id="80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Obveze voditelja projekata</a:t>
            </a:r>
          </a:p>
          <a:p>
            <a:pPr/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Rok za dostavu godišnjeg deskriptivnog izvješća o realizaciji radnog plana </a:t>
            </a:r>
            <a:r>
              <a:rPr i="1">
                <a:solidFill>
                  <a:srgbClr val="FF0000"/>
                </a:solidFill>
              </a:rPr>
              <a:t>jest 30. rujna u tekućoj godini</a:t>
            </a:r>
            <a:r>
              <a:t>.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 završetku četverogodišnjeg projektnog razdoblja, podnosi se završno izvješće o realizaciji radnog plana na za to predviđenim obrascima koji se mogu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mrežnim stranicama</a:t>
            </a:r>
            <a:r>
              <a:t>.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Rok za dostavu završnog izvješća o realizaciji radnog plana </a:t>
            </a:r>
            <a:r>
              <a:rPr i="1">
                <a:solidFill>
                  <a:srgbClr val="FF0000"/>
                </a:solidFill>
              </a:rPr>
              <a:t>jest</a:t>
            </a:r>
            <a:r>
              <a:rPr i="1"/>
              <a:t> </a:t>
            </a:r>
            <a:r>
              <a:rPr i="1">
                <a:solidFill>
                  <a:srgbClr val="FF0000"/>
                </a:solidFill>
              </a:rPr>
              <a:t>30. rujna 2029. godine</a:t>
            </a:r>
          </a:p>
        </p:txBody>
      </p:sp>
      <p:sp>
        <p:nvSpPr>
          <p:cNvPr id="81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82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8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radnog plana</a:t>
            </a:r>
          </a:p>
        </p:txBody>
      </p:sp>
      <p:sp>
        <p:nvSpPr>
          <p:cNvPr id="86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Sadržaj izvješća: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provedene aktivnosti i planirane aktivnosti u sljedećem izvještajnom razdoblju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provedene i planirane aktivnosti komunikacije i vidljivosti projekta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posebne okolnosti i rizici vezani uz provedbu projekta koji su utjecali na ostvarenje rezultata i ciljeva u izvještajnom razdoblju te primijenjene mjere za njihovo ublažavanje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članovima istraživačke grupe koji su sudjelovali u projektnim aktivnostima tijekom izvještajnog razdoblja te eventualne izmjene sastava istraživačke grupe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ostvareni (programski) pokazatelji i doprinos ciljevima projekta</a:t>
            </a:r>
          </a:p>
        </p:txBody>
      </p:sp>
      <p:sp>
        <p:nvSpPr>
          <p:cNvPr id="8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88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9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radnog plana</a:t>
            </a:r>
          </a:p>
        </p:txBody>
      </p:sp>
      <p:sp>
        <p:nvSpPr>
          <p:cNvPr id="92" name="Content Placeholder 2"/>
          <p:cNvSpPr txBox="1"/>
          <p:nvPr>
            <p:ph type="body" idx="4294967295"/>
          </p:nvPr>
        </p:nvSpPr>
        <p:spPr>
          <a:xfrm>
            <a:off x="838200" y="1600200"/>
            <a:ext cx="10515600" cy="48133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11836" indent="-211836" defTabSz="850391">
              <a:spcBef>
                <a:spcPts val="800"/>
              </a:spcBef>
              <a:defRPr sz="2592"/>
            </a:pPr>
            <a:r>
              <a:t>Periodičko i završno izvješće realizacije radnog plana dostavljaju se Odjelu i Povjerenstvu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znanost@unipu.hr</a:t>
            </a:r>
          </a:p>
          <a:p>
            <a:pPr marL="211836" indent="-211836" defTabSz="850391">
              <a:spcBef>
                <a:spcPts val="800"/>
              </a:spcBef>
              <a:defRPr sz="2592"/>
            </a:pPr>
            <a:r>
              <a:t>Za ostvarenost pokazatelja uz izvješća prilažu se i relevantni dokazi putem poveznica (dokumenti se pohranjuju na GoogleDisk). </a:t>
            </a:r>
          </a:p>
          <a:p>
            <a:pPr marL="211836" indent="-211836" defTabSz="850391">
              <a:spcBef>
                <a:spcPts val="800"/>
              </a:spcBef>
              <a:defRPr sz="2592"/>
            </a:pPr>
            <a:r>
              <a:t>Informacija o ishodu vrednovanja godišnjeg i završnog izvješća dostavlja se </a:t>
            </a:r>
            <a:r>
              <a:rPr i="1"/>
              <a:t>najkasnije 30 dana nakon zaprimanja izvješća</a:t>
            </a:r>
            <a:r>
              <a:t>.</a:t>
            </a:r>
          </a:p>
          <a:p>
            <a:pPr marL="211836" indent="-211836" defTabSz="850391">
              <a:spcBef>
                <a:spcPts val="800"/>
              </a:spcBef>
              <a:defRPr sz="2592"/>
            </a:pPr>
            <a:r>
              <a:t>Ishodi vrednovanja mogu biti: </a:t>
            </a:r>
          </a:p>
          <a:p>
            <a:pPr lvl="1" marL="687323" indent="-211836" defTabSz="850391">
              <a:lnSpc>
                <a:spcPct val="100000"/>
              </a:lnSpc>
              <a:spcBef>
                <a:spcPts val="800"/>
              </a:spcBef>
              <a:defRPr b="1" sz="2592"/>
            </a:pPr>
            <a:r>
              <a:t>A Izvrstan napredak </a:t>
            </a:r>
            <a:r>
              <a:rPr b="0"/>
              <a:t>- nastavak financiranja, </a:t>
            </a:r>
          </a:p>
          <a:p>
            <a:pPr lvl="1" marL="687323" indent="-211836" defTabSz="850391">
              <a:lnSpc>
                <a:spcPct val="100000"/>
              </a:lnSpc>
              <a:spcBef>
                <a:spcPts val="800"/>
              </a:spcBef>
              <a:defRPr b="1" sz="2592"/>
            </a:pPr>
            <a:r>
              <a:t>B Zadovoljavajući napredak </a:t>
            </a:r>
            <a:r>
              <a:rPr b="0"/>
              <a:t>- nastavak financiranja uz pojačani nadzor Povjerenstva, </a:t>
            </a:r>
          </a:p>
          <a:p>
            <a:pPr lvl="1" marL="687323" indent="-211836" defTabSz="850391">
              <a:lnSpc>
                <a:spcPct val="100000"/>
              </a:lnSpc>
              <a:spcBef>
                <a:spcPts val="800"/>
              </a:spcBef>
              <a:defRPr b="1" sz="2592"/>
            </a:pPr>
            <a:r>
              <a:t>C Nezadovoljavajući napredak </a:t>
            </a:r>
            <a:r>
              <a:rPr b="0"/>
              <a:t>– predlaže se obustava financiranja.</a:t>
            </a:r>
          </a:p>
        </p:txBody>
      </p:sp>
      <p:sp>
        <p:nvSpPr>
          <p:cNvPr id="9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94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9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radnog plana</a:t>
            </a:r>
          </a:p>
        </p:txBody>
      </p:sp>
      <p:sp>
        <p:nvSpPr>
          <p:cNvPr id="98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Tijekom provedbe projekta, moguće su manje izmjene radnog plana, pod uvjetom da voditelj osigura ostvarenje svih planiranih ciljeva i pokazatelja</a:t>
            </a:r>
          </a:p>
          <a:p>
            <a:pPr>
              <a:defRPr b="1"/>
            </a:pPr>
            <a:r>
              <a:t>Dozvoljeno je: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uvođenje dodatnih ciljeva, aktivnosti i pokazatelja, ako to </a:t>
            </a:r>
            <a:r>
              <a:rPr b="1" i="1"/>
              <a:t>ne utječe </a:t>
            </a:r>
            <a:r>
              <a:t>na ostvarenje inicijalno planiranih ciljeva i pokazatelja te </a:t>
            </a:r>
            <a:r>
              <a:rPr b="1" i="1"/>
              <a:t>ne mijenja </a:t>
            </a:r>
            <a:r>
              <a:t>ukupan iznos planiranih sredstava za navedeno razdoblje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b="1" i="1" sz="2400"/>
            </a:pPr>
            <a:r>
              <a:t>prilagodba </a:t>
            </a:r>
            <a:r>
              <a:rPr b="0"/>
              <a:t>planiranih aktivnosti odabirom prikladnijih alternativa</a:t>
            </a:r>
            <a:r>
              <a:rPr b="0" i="0"/>
              <a:t>, ako to doprinosi ostvarenju inicijalno planiranih ciljeva i pokazatelja te </a:t>
            </a:r>
            <a:r>
              <a:t>ne mijenja </a:t>
            </a:r>
            <a:r>
              <a:rPr b="0" i="0"/>
              <a:t>ukupan iznos planiranih sredstava za navedeno razdoblje</a:t>
            </a:r>
          </a:p>
        </p:txBody>
      </p:sp>
      <p:sp>
        <p:nvSpPr>
          <p:cNvPr id="9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00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03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radnog plana</a:t>
            </a:r>
          </a:p>
        </p:txBody>
      </p:sp>
      <p:sp>
        <p:nvSpPr>
          <p:cNvPr id="104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  <a:p>
            <a:pPr/>
            <a:r>
              <a:t>Zahtjev za izmjene radnog plana može se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mrežnim stranicama</a:t>
            </a:r>
            <a:r>
              <a:t> IIP.</a:t>
            </a:r>
          </a:p>
          <a:p>
            <a:pPr>
              <a:buSzTx/>
              <a:buNone/>
            </a:pPr>
          </a:p>
          <a:p>
            <a:pPr/>
            <a:r>
              <a:t>Zahtjev za izmjene radnog plana podnosi se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znanost@unipu.hr</a:t>
            </a:r>
            <a:r>
              <a:t>.  </a:t>
            </a:r>
          </a:p>
        </p:txBody>
      </p:sp>
      <p:sp>
        <p:nvSpPr>
          <p:cNvPr id="105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06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09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10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Vrši se na godišnjoj razini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b="1" sz="2400"/>
            </a:pPr>
            <a:r>
              <a:t>Ukupan iznos dodijeljen pojedinom projektu ne može se mijenjati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b="1" sz="2400"/>
            </a:pP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Nastavak financiranja (nakon prve godine provedbe) moguć je tek nakon pozitivno ocijenjenih periodičkih izvješća o realizaciji radnog i financijskog plana.</a:t>
            </a:r>
          </a:p>
        </p:txBody>
      </p:sp>
      <p:sp>
        <p:nvSpPr>
          <p:cNvPr id="111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12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1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16" name="Content Placeholder 2"/>
          <p:cNvSpPr txBox="1"/>
          <p:nvPr>
            <p:ph type="body" idx="4294967295"/>
          </p:nvPr>
        </p:nvSpPr>
        <p:spPr>
          <a:xfrm>
            <a:off x="838200" y="1825625"/>
            <a:ext cx="10515600" cy="442277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24027" indent="-224027" defTabSz="896111">
              <a:lnSpc>
                <a:spcPct val="81000"/>
              </a:lnSpc>
              <a:spcBef>
                <a:spcPts val="900"/>
              </a:spcBef>
              <a:defRPr sz="2744"/>
            </a:pPr>
            <a:r>
              <a:t>(Ne)prihvatljivost troškova opisana je Pozivom za financiranje institucionalnih istraživačkih projekata</a:t>
            </a:r>
          </a:p>
          <a:p>
            <a:pPr marL="224027" indent="-224027" defTabSz="896111">
              <a:lnSpc>
                <a:spcPct val="81000"/>
              </a:lnSpc>
              <a:spcBef>
                <a:spcPts val="900"/>
              </a:spcBef>
              <a:buSzTx/>
              <a:buNone/>
              <a:defRPr sz="2744"/>
            </a:pPr>
            <a:r>
              <a:t>  </a:t>
            </a:r>
          </a:p>
          <a:p>
            <a:pPr marL="224027" indent="-224027" defTabSz="896111">
              <a:lnSpc>
                <a:spcPct val="81000"/>
              </a:lnSpc>
              <a:spcBef>
                <a:spcPts val="900"/>
              </a:spcBef>
              <a:defRPr sz="2744"/>
            </a:pPr>
            <a:r>
              <a:t>Prihvatljivi projektni troškovi su: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usklađeni s važećim zakonodavstvom i propisima RH i UNIPU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nastali između prvog i zadnjeg datuma provedbe projekta 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povezani s ciljevima, aktivnostima i pokazateljima projekta 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predviđeni u financijskom planu 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usklađeni s načelima ekonomičnosti i učinkovitosti </a:t>
            </a:r>
          </a:p>
          <a:p>
            <a:pPr lvl="1" marL="672084" indent="-224027" defTabSz="896111">
              <a:lnSpc>
                <a:spcPct val="81000"/>
              </a:lnSpc>
              <a:spcBef>
                <a:spcPts val="400"/>
              </a:spcBef>
              <a:defRPr sz="2352"/>
            </a:pPr>
            <a:r>
              <a:t>zabilježeni u računovodstvenim evidencijama UNIPU te usklađeni s primjenjivim računovodstvenim standardima i općeprihvaćenim računovodstvenim načelima</a:t>
            </a:r>
          </a:p>
        </p:txBody>
      </p:sp>
      <p:sp>
        <p:nvSpPr>
          <p:cNvPr id="11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18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2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22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Trošenje odobrenih sredstava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Postupak korištenja odobrenih financijskih sredstava inicira </a:t>
            </a:r>
            <a:r>
              <a:rPr b="1"/>
              <a:t>voditelj </a:t>
            </a:r>
            <a:r>
              <a:t>projekta te zahtjev najprije upućuje Dekanu na odobrenje. Nakon odobrenja Dekana, voditelj projekta postupa u skladu s daljnjom procedurom.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Voditelj projekta </a:t>
            </a:r>
            <a:r>
              <a:rPr b="1"/>
              <a:t>samostalno i osobno</a:t>
            </a:r>
            <a:r>
              <a:t> podnosi ispunjen i potpisan odgovarajući zahtjev, ovisno o vrsti stavke u financijskom planu (npr. zahtjev za nabavu, zahtjev za plaćanje kotizacije, zahtjev za otvaranje putnog naloga).</a:t>
            </a:r>
          </a:p>
        </p:txBody>
      </p:sp>
      <p:sp>
        <p:nvSpPr>
          <p:cNvPr id="12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24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2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28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U financijskom izvješću, za svaku planiranu aktivnost, sukladno predviđenim financijskim kategorijama i stavkama,  dostavljaju se informacije o: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planiranim sredstvima (EUR)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utrošenim sredstvima u izvještajnom razdoblju (EUR)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preostalim sredstvima (EUR)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</a:p>
          <a:p>
            <a:pPr/>
            <a:r>
              <a:t>Neutrošena sredstva moguće je prenijeti u sljedeće izvještajno razdoblje.</a:t>
            </a:r>
          </a:p>
        </p:txBody>
      </p:sp>
      <p:sp>
        <p:nvSpPr>
          <p:cNvPr id="12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30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2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Sadržaj:</a:t>
            </a:r>
          </a:p>
        </p:txBody>
      </p:sp>
      <p:sp>
        <p:nvSpPr>
          <p:cNvPr id="26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Uvodne napomene</a:t>
            </a:r>
          </a:p>
          <a:p>
            <a:pPr/>
            <a:r>
              <a:t>Administracija i komunikacija</a:t>
            </a:r>
          </a:p>
          <a:p>
            <a:pPr/>
            <a:r>
              <a:t>Izmjena sastava istraživačke grupe</a:t>
            </a:r>
          </a:p>
          <a:p>
            <a:pPr/>
            <a:r>
              <a:t>Realizacija i izmjene radnog plana</a:t>
            </a:r>
          </a:p>
          <a:p>
            <a:pPr/>
            <a:r>
              <a:t>Realizacija i izmjene financijskog plana</a:t>
            </a:r>
          </a:p>
          <a:p>
            <a:pPr/>
            <a:r>
              <a:t>Informiranje i vidljivost</a:t>
            </a:r>
          </a:p>
          <a:p>
            <a:pPr/>
            <a:r>
              <a:t>Postupanje u slučaju nepravilnosti</a:t>
            </a:r>
          </a:p>
          <a:p>
            <a:pPr/>
            <a:r>
              <a:t>Važne završne napomene</a:t>
            </a:r>
          </a:p>
        </p:txBody>
      </p:sp>
      <p:sp>
        <p:nvSpPr>
          <p:cNvPr id="2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28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33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34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Obveze voditelja projekta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odgovoran je za cjelokupno korištenje projektnih sredstava, uključujući sredstva koja troše suradnici.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Voditelj je </a:t>
            </a:r>
            <a:r>
              <a:rPr b="1"/>
              <a:t>zadužen za komunikaciju u ime cijele istraživačke grupe.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Za svaki trošak (uključujući troškove koji se odnose na suradnike), voditelj je dužan osigurati revizorski trag i potrebnu dokumentaciju za pravdanje aktivnosti, rezultata i troškova</a:t>
            </a:r>
          </a:p>
        </p:txBody>
      </p:sp>
      <p:sp>
        <p:nvSpPr>
          <p:cNvPr id="135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36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39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Realizacija financijskog plana</a:t>
            </a:r>
          </a:p>
        </p:txBody>
      </p:sp>
      <p:sp>
        <p:nvSpPr>
          <p:cNvPr id="140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Obveze voditelja projekta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 završetku pojedinog izvještajnog razdoblja, podnosi se godišnje financijsko izvješće o utrošenim sredstvima na za to predviđenom obrascu koji se može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mrežnim stranicama</a:t>
            </a:r>
            <a:r>
              <a:t> IIP.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Rok za dostavu godišnjeg financijskog izvješća o utrošenim sredstvima </a:t>
            </a:r>
            <a:r>
              <a:rPr i="1"/>
              <a:t>jest </a:t>
            </a:r>
            <a:r>
              <a:rPr i="1">
                <a:solidFill>
                  <a:srgbClr val="FF0000"/>
                </a:solidFill>
              </a:rPr>
              <a:t>30. rujna u tekućoj godini.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 završetku četverogodišnjeg projektnog razdoblja, podnosi se završno godišnje financijskog izvješće o utrošenim sredstvima na za to predviđenom obrascu koji se može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mrežnim stranicama</a:t>
            </a:r>
            <a:r>
              <a:t>.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Rok za dostavu završnog deskriptivnog izvješća o realizaciji financijskog plana </a:t>
            </a:r>
            <a:r>
              <a:rPr i="1"/>
              <a:t>jest </a:t>
            </a:r>
            <a:r>
              <a:rPr i="1">
                <a:solidFill>
                  <a:srgbClr val="FF0000"/>
                </a:solidFill>
              </a:rPr>
              <a:t>30. rujna 2029. godine.</a:t>
            </a:r>
          </a:p>
        </p:txBody>
      </p:sp>
      <p:sp>
        <p:nvSpPr>
          <p:cNvPr id="141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42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4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financijskog plana</a:t>
            </a:r>
          </a:p>
        </p:txBody>
      </p:sp>
      <p:sp>
        <p:nvSpPr>
          <p:cNvPr id="146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financijskog plana </a:t>
            </a:r>
            <a:r>
              <a:rPr b="1"/>
              <a:t>ne smiju na nepovoljan način utjecati </a:t>
            </a:r>
            <a:r>
              <a:t>na ostvarenje planiranih ciljeva, aktivnosti i pokazatelja. </a:t>
            </a:r>
          </a:p>
          <a:p>
            <a:pPr>
              <a:defRPr b="1"/>
            </a:pPr>
          </a:p>
          <a:p>
            <a:pPr>
              <a:defRPr b="1"/>
            </a:pPr>
            <a:r>
              <a:t>Dozvoljeno je: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Tijekom razdoblja provedbe projekta (48 mjeseci) dozvoljeno je realociranje financijskih sredstava u okviru (između) pojedinih kategorija u financijskom planu do granice od najviše 20 %, uz uvjet da je ukupan iznos za to razdoblje nepromijenjen.</a:t>
            </a:r>
          </a:p>
        </p:txBody>
      </p:sp>
      <p:sp>
        <p:nvSpPr>
          <p:cNvPr id="14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48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5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financijskog plana</a:t>
            </a:r>
          </a:p>
        </p:txBody>
      </p:sp>
      <p:sp>
        <p:nvSpPr>
          <p:cNvPr id="152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  <a:p>
            <a:pPr/>
            <a:r>
              <a:t>Zahtjev za izmjene financijskog plana može se preuzeti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mrežnim stranicama</a:t>
            </a:r>
            <a:r>
              <a:t> IIP.</a:t>
            </a:r>
          </a:p>
          <a:p>
            <a:pPr/>
          </a:p>
          <a:p>
            <a:pPr/>
            <a:r>
              <a:t>Zahtjev za izmjene financijskog plana podnosi se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znanost@unipu.hr</a:t>
            </a:r>
            <a:r>
              <a:t>.</a:t>
            </a:r>
          </a:p>
        </p:txBody>
      </p:sp>
      <p:sp>
        <p:nvSpPr>
          <p:cNvPr id="15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54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5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Informiranje i vidljivost</a:t>
            </a:r>
          </a:p>
        </p:txBody>
      </p:sp>
      <p:sp>
        <p:nvSpPr>
          <p:cNvPr id="158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08026" indent="-208026" defTabSz="832104">
              <a:spcBef>
                <a:spcPts val="900"/>
              </a:spcBef>
              <a:defRPr sz="2548"/>
            </a:pPr>
            <a:r>
              <a:t>Obveze voditelja projekta</a:t>
            </a:r>
          </a:p>
          <a:p>
            <a:pPr lvl="1" marL="624078" indent="-208026" defTabSz="832104">
              <a:lnSpc>
                <a:spcPct val="100000"/>
              </a:lnSpc>
              <a:spcBef>
                <a:spcPts val="400"/>
              </a:spcBef>
              <a:defRPr sz="2184"/>
            </a:pPr>
            <a:r>
              <a:t>Voditelj je dužan redovito održavati podstranicu projekta na hrvatskom i engleskom jeziku.</a:t>
            </a:r>
          </a:p>
          <a:p>
            <a:pPr lvl="2" marL="1040130" indent="-208026" defTabSz="832104">
              <a:lnSpc>
                <a:spcPct val="100000"/>
              </a:lnSpc>
              <a:spcBef>
                <a:spcPts val="400"/>
              </a:spcBef>
              <a:defRPr sz="1820"/>
            </a:pPr>
            <a:r>
              <a:t>Sadržaj za online objavu šalje se na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webmaster@unipu.hr</a:t>
            </a:r>
            <a:r>
              <a:t> i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znanost@unipu.hr</a:t>
            </a:r>
            <a:r>
              <a:t> </a:t>
            </a:r>
          </a:p>
          <a:p>
            <a:pPr lvl="2" marL="1040130" indent="-208026" defTabSz="832104">
              <a:lnSpc>
                <a:spcPct val="100000"/>
              </a:lnSpc>
              <a:spcBef>
                <a:spcPts val="400"/>
              </a:spcBef>
              <a:defRPr sz="1820"/>
            </a:pPr>
            <a:r>
              <a:t>u Predmet e-maila navode se Naziv i šifra projekta</a:t>
            </a:r>
          </a:p>
          <a:p>
            <a:pPr lvl="1" marL="624078" indent="-208026" defTabSz="832104">
              <a:lnSpc>
                <a:spcPct val="100000"/>
              </a:lnSpc>
              <a:spcBef>
                <a:spcPts val="400"/>
              </a:spcBef>
              <a:defRPr sz="2184"/>
            </a:pPr>
            <a:r>
              <a:t>Sva oprema nabavljena sredstvima projekta treba biti označena na prikladan način. Oznaka treba biti smještena na vidljivom mjestu opreme (npr. s prednje strane uređaja) te biti po mogućnosti plastificirana. </a:t>
            </a:r>
          </a:p>
          <a:p>
            <a:pPr lvl="1" marL="624078" indent="-208026" defTabSz="832104">
              <a:lnSpc>
                <a:spcPct val="100000"/>
              </a:lnSpc>
              <a:spcBef>
                <a:spcPts val="400"/>
              </a:spcBef>
              <a:defRPr sz="2184"/>
            </a:pPr>
            <a:r>
              <a:t>Voditelj i suradnici su dužni ispravno i vidljivo prikazati u svim komunikacijskim aktivnostima amblem EU-a s odgovarajućom izjavom o financiranju koja glasi: „Financira Europska unija – NextGenerationEU“ IIP_UNIPU_010133 (010133 je primjer broja Vašeg projekta) </a:t>
            </a:r>
          </a:p>
        </p:txBody>
      </p:sp>
      <p:sp>
        <p:nvSpPr>
          <p:cNvPr id="15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60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63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Informiranje i vidljivost</a:t>
            </a:r>
          </a:p>
        </p:txBody>
      </p:sp>
      <p:sp>
        <p:nvSpPr>
          <p:cNvPr id="164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Obveze voditelja projekta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Kada se prikazuje zajedno s drugim logotipom, </a:t>
            </a:r>
            <a:r>
              <a:rPr i="1"/>
              <a:t>amblem Europske unije </a:t>
            </a:r>
            <a:r>
              <a:t>mora </a:t>
            </a:r>
            <a:r>
              <a:rPr i="1"/>
              <a:t>biti prikazan barem jednako istaknuto i vidljivo kao i drugi logotipi</a:t>
            </a:r>
            <a:r>
              <a:t>. Amblem mora </a:t>
            </a:r>
            <a:r>
              <a:rPr i="1"/>
              <a:t>ostati zaseban i odvojen i ne može se mijenjati dodavanjem drugih vizualnih oznaka, brendova ili teksta</a:t>
            </a:r>
            <a:r>
              <a:t>. Osim ovog amblema, </a:t>
            </a:r>
            <a:r>
              <a:rPr i="1"/>
              <a:t>nikakav drugi vizualni identitet ni logotip ne smiju se koristiti za isticanje potpore EU</a:t>
            </a:r>
            <a:r>
              <a:t>.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Kada je to primjenjivo, potrebno je dodati izjavu odricanja od odgovornosti: </a:t>
            </a:r>
            <a:r>
              <a:rPr i="1"/>
              <a:t>„Financira Europska unija NextGenerationEU. Izneseni stavovi i mišljenja samo su autorova i ne odražavaju nužno službena stajališta Europske unije ili Europske komisije. Ni Europska unija ni Europska komisija ne mogu se smatrati odgovornima za njih.”</a:t>
            </a:r>
          </a:p>
        </p:txBody>
      </p:sp>
      <p:sp>
        <p:nvSpPr>
          <p:cNvPr id="165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66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69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Postupanje u slučaju nepravilnosti</a:t>
            </a:r>
          </a:p>
        </p:txBody>
      </p:sp>
      <p:sp>
        <p:nvSpPr>
          <p:cNvPr id="170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Provedba projekta uključivat će kontinuiranu provjeru četiriju ozbiljnih nepravilnosti koje su detaljno opisane u poglavlju 7.2. Poziva:</a:t>
            </a:r>
          </a:p>
          <a:p>
            <a:pPr>
              <a:buSzTx/>
              <a:buNone/>
            </a:pPr>
          </a:p>
          <a:p>
            <a:pPr lvl="1" marL="971550" indent="-514350">
              <a:lnSpc>
                <a:spcPct val="100000"/>
              </a:lnSpc>
              <a:spcBef>
                <a:spcPts val="500"/>
              </a:spcBef>
              <a:buFontTx/>
              <a:buAutoNum type="arabicPeriod" startAt="1"/>
              <a:defRPr sz="2400"/>
            </a:pPr>
            <a:r>
              <a:t>SUKOB INTERESA </a:t>
            </a:r>
          </a:p>
          <a:p>
            <a:pPr lvl="1" marL="971550" indent="-514350">
              <a:lnSpc>
                <a:spcPct val="100000"/>
              </a:lnSpc>
              <a:spcBef>
                <a:spcPts val="500"/>
              </a:spcBef>
              <a:buFontTx/>
              <a:buAutoNum type="arabicPeriod" startAt="1"/>
              <a:defRPr sz="2400"/>
            </a:pPr>
            <a:r>
              <a:t>DVOSTRUKO FINANCIRANJE </a:t>
            </a:r>
          </a:p>
          <a:p>
            <a:pPr lvl="1" marL="971550" indent="-514350">
              <a:lnSpc>
                <a:spcPct val="100000"/>
              </a:lnSpc>
              <a:spcBef>
                <a:spcPts val="500"/>
              </a:spcBef>
              <a:buFontTx/>
              <a:buAutoNum type="arabicPeriod" startAt="1"/>
              <a:defRPr sz="2400"/>
            </a:pPr>
            <a:r>
              <a:t>PRIJEVARA </a:t>
            </a:r>
          </a:p>
          <a:p>
            <a:pPr lvl="1" marL="971550" indent="-514350">
              <a:lnSpc>
                <a:spcPct val="100000"/>
              </a:lnSpc>
              <a:spcBef>
                <a:spcPts val="500"/>
              </a:spcBef>
              <a:buFontTx/>
              <a:buAutoNum type="arabicPeriod" startAt="1"/>
              <a:defRPr sz="2400"/>
            </a:pPr>
            <a:r>
              <a:t>KORUPCIJA </a:t>
            </a:r>
          </a:p>
        </p:txBody>
      </p:sp>
      <p:sp>
        <p:nvSpPr>
          <p:cNvPr id="171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72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7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Važne završne napomene</a:t>
            </a:r>
          </a:p>
        </p:txBody>
      </p:sp>
      <p:sp>
        <p:nvSpPr>
          <p:cNvPr id="176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 b="1" sz="3200"/>
            </a:pPr>
            <a:r>
              <a:t>Pri ispunjavanju ostvarenih pokazatelja rezultata projekta </a:t>
            </a:r>
          </a:p>
          <a:p>
            <a:pPr marL="0" indent="0" algn="ctr">
              <a:buSzTx/>
              <a:buNone/>
              <a:defRPr b="1" sz="3200"/>
            </a:pPr>
            <a:r>
              <a:t>moguće je uključiti samo one publicirane znanstvene radove</a:t>
            </a:r>
          </a:p>
          <a:p>
            <a:pPr marL="0" indent="0" algn="ctr">
              <a:buSzTx/>
              <a:buNone/>
              <a:defRPr b="1" sz="3200"/>
            </a:pPr>
            <a:r>
              <a:t>koji su proizašli iz projektnih aktivnosti čiji su autori </a:t>
            </a:r>
          </a:p>
          <a:p>
            <a:pPr marL="0" indent="0" algn="ctr">
              <a:buSzTx/>
              <a:buNone/>
              <a:defRPr b="1" sz="3200"/>
            </a:pPr>
            <a:r>
              <a:t>članovi istraživačke grupe </a:t>
            </a:r>
          </a:p>
          <a:p>
            <a:pPr marL="0" indent="0" algn="ctr">
              <a:buSzTx/>
              <a:buNone/>
              <a:defRPr b="1" sz="3200"/>
            </a:pPr>
            <a:r>
              <a:t>te imaju naznačenu potporu predmetnog projekta </a:t>
            </a:r>
          </a:p>
          <a:p>
            <a:pPr marL="0" indent="0" algn="ctr">
              <a:buSzTx/>
              <a:buNone/>
              <a:defRPr b="1" sz="3200"/>
            </a:pPr>
            <a:r>
              <a:t>sufinanciranog sredstvima NPOO – a.</a:t>
            </a:r>
          </a:p>
          <a:p>
            <a:pPr marL="0" indent="0" algn="ctr">
              <a:buSzTx/>
              <a:buNone/>
              <a:defRPr sz="2400"/>
            </a:pPr>
            <a:r>
              <a:t>(Pogledati upute za vidljivost projekta)</a:t>
            </a:r>
          </a:p>
        </p:txBody>
      </p:sp>
      <p:sp>
        <p:nvSpPr>
          <p:cNvPr id="17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78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8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Važne završne napomene</a:t>
            </a:r>
          </a:p>
        </p:txBody>
      </p:sp>
      <p:sp>
        <p:nvSpPr>
          <p:cNvPr id="182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Neostvarivanje planiranih pokazatelja projekta može dovesti do preispitivanja daljnjeg financiranja projekta. Stoga je važno da se aktivnosti i rezultati predviđeni u radnim planovima provode i ostvaruju u skladu s planiranim ciljevima.</a:t>
            </a:r>
          </a:p>
          <a:p>
            <a:pPr/>
            <a:r>
              <a:t>Pokazatelji koji su </a:t>
            </a:r>
            <a:r>
              <a:rPr b="1"/>
              <a:t>nastali izvan razdoblja trajanja projekta neće se prihvatiti</a:t>
            </a:r>
            <a:r>
              <a:t> kao važeći u periodičkom i završnom izvješću. </a:t>
            </a:r>
          </a:p>
          <a:p>
            <a:pPr>
              <a:buSzTx/>
              <a:buNone/>
            </a:pPr>
            <a:r>
              <a:t>	</a:t>
            </a:r>
            <a:r>
              <a:rPr sz="2400"/>
              <a:t>Primjerice, znanstveni radovi upućeni u postupak recenzije prije početka provedbe projekta </a:t>
            </a:r>
            <a:r>
              <a:rPr b="1" sz="2400"/>
              <a:t>ne mogu se prihvatiti </a:t>
            </a:r>
            <a:r>
              <a:rPr sz="2400"/>
              <a:t>kao važeći pokazatelji ovog projekta. Također, znanstveni radovi koji </a:t>
            </a:r>
            <a:r>
              <a:rPr b="1" sz="2400"/>
              <a:t>neće biti prihvaćeni za objavu </a:t>
            </a:r>
            <a:r>
              <a:rPr sz="2400"/>
              <a:t>do 30. rujna 2029. neće se moći prihvatiti kao pokazatelji projekta.</a:t>
            </a:r>
          </a:p>
        </p:txBody>
      </p:sp>
      <p:sp>
        <p:nvSpPr>
          <p:cNvPr id="18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84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18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Važne završne napomene</a:t>
            </a:r>
          </a:p>
        </p:txBody>
      </p:sp>
      <p:sp>
        <p:nvSpPr>
          <p:cNvPr id="188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Pokazatelji koji nisu proizašli iz planiranih aktivnosti projekta neće se prihvatiti kao važeći u periodičkom i završnom izvješću. Primjerice, pokazatelj koji se tematski uklapa u projekt, ali nije izravno proizašao iz njegovih aktivnosti, ne može biti važeći pokazatelj</a:t>
            </a:r>
          </a:p>
          <a:p>
            <a:pPr>
              <a:buSzTx/>
              <a:buNone/>
            </a:pPr>
          </a:p>
          <a:p>
            <a:pPr/>
            <a:r>
              <a:t>Diseminacijske aktivnosti koje nemaju jasno istaknutu potporu EU, neće se prihvatiti kao važeći pokazatelji u periodičkom i završnom izvješću.</a:t>
            </a:r>
          </a:p>
        </p:txBody>
      </p:sp>
      <p:sp>
        <p:nvSpPr>
          <p:cNvPr id="18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190" name="Slide Number Placeholder 5"/>
          <p:cNvSpPr txBox="1"/>
          <p:nvPr>
            <p:ph type="sldNum" sz="quarter" idx="4294967295"/>
          </p:nvPr>
        </p:nvSpPr>
        <p:spPr>
          <a:xfrm>
            <a:off x="11093588" y="6413966"/>
            <a:ext cx="258625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3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Osnovne informacije:</a:t>
            </a:r>
          </a:p>
        </p:txBody>
      </p:sp>
      <p:sp>
        <p:nvSpPr>
          <p:cNvPr id="32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182562" indent="-182562"/>
            <a:r>
              <a:t>Potpisivanje ugovora između voditelja projekata i Sveučilišta Jurja Dobrile u Puli </a:t>
            </a:r>
          </a:p>
          <a:p>
            <a:pPr marL="182562" indent="-182562">
              <a:buSzTx/>
              <a:buNone/>
            </a:pPr>
          </a:p>
          <a:p>
            <a:pPr marL="182562" indent="-182562"/>
            <a:r>
              <a:t>Početak projekta: 1. listopada, 2025. godine </a:t>
            </a:r>
          </a:p>
          <a:p>
            <a:pPr marL="182562" indent="-182562"/>
            <a:r>
              <a:t>Završetak projekta: 30. rujna, 2029. godine </a:t>
            </a:r>
          </a:p>
          <a:p>
            <a:pPr marL="182562" indent="-182562"/>
            <a:r>
              <a:t>Trajanje projekta: 4 godine</a:t>
            </a:r>
          </a:p>
        </p:txBody>
      </p:sp>
      <p:sp>
        <p:nvSpPr>
          <p:cNvPr id="3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34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Važno: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Važno:</a:t>
            </a:r>
          </a:p>
        </p:txBody>
      </p:sp>
      <p:sp>
        <p:nvSpPr>
          <p:cNvPr id="193" name="Komunikacija vezana za projekte se vodi isključivo prema Odjelu za znanost, tehnologiju i poduzetništvo na adresu znanost@unipu.hr…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Komunikacija vezana za projekte se vodi </a:t>
            </a:r>
            <a:r>
              <a:rPr b="1"/>
              <a:t>isključivo</a:t>
            </a:r>
            <a:r>
              <a:t> prema Odjelu za znanost, tehnologiju i poduzetništvo na adresu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znanost@unipu.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hr</a:t>
            </a:r>
          </a:p>
          <a:p>
            <a:pPr/>
          </a:p>
          <a:p>
            <a:pPr/>
          </a:p>
          <a:p>
            <a:pPr/>
            <a:r>
              <a:t>MZOM neće prihvatiti upite voditelja projekta već njihovih ustanova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3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Administracija i komunikacija</a:t>
            </a:r>
          </a:p>
        </p:txBody>
      </p:sp>
      <p:sp>
        <p:nvSpPr>
          <p:cNvPr id="38" name="Content Placeholder 2"/>
          <p:cNvSpPr txBox="1"/>
          <p:nvPr>
            <p:ph type="body" idx="4294967295"/>
          </p:nvPr>
        </p:nvSpPr>
        <p:spPr>
          <a:xfrm>
            <a:off x="838200" y="18764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Svakom projektu dodjeljuje se: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Jedinstvena šifra IIP_UNIPU_BROJ PROJEKTA</a:t>
            </a:r>
          </a:p>
          <a:p>
            <a:pPr lvl="2" marL="1195387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Na primjer IIP_UNIPU_010133 (010133 je primjer broja Vašeg projekta) 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Djelatnice Odjela za znanost, tehnologiju i poduzetništvo pružaju administrativnu i stručnu podršku voditeljima projekata te evidentiraju zaprimljene zahtjeve, izvješća i ostalu službenu korespondenciju između voditelja projekta i Odjela, Povjerenstva ili Prorektorice.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Upiti se dostavljaju putem e-maila na adresu: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znanost@unipu.hr</a:t>
            </a:r>
            <a:r>
              <a:t> i po potrebi se prosljeđuju nadležnim tijelima.</a:t>
            </a:r>
          </a:p>
        </p:txBody>
      </p:sp>
      <p:sp>
        <p:nvSpPr>
          <p:cNvPr id="3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40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43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Administracija i komunikacija</a:t>
            </a:r>
          </a:p>
        </p:txBody>
      </p:sp>
      <p:sp>
        <p:nvSpPr>
          <p:cNvPr id="44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Sva komunikacija voditelja projekta sa djelatnicima Odjela za znanost, tehnologiju i poduzetništvo (dalje: Odjel) i članovima Povjerenstva za vrednovanje institucionalnih istraživačkih projekata na UNIPU (dalje: Povjerenstvo) odvija se pisanim putem na e-mail adresu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znanost@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unipu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.hr</a:t>
            </a:r>
            <a:r>
              <a:t>. </a:t>
            </a:r>
          </a:p>
        </p:txBody>
      </p:sp>
      <p:sp>
        <p:nvSpPr>
          <p:cNvPr id="45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46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49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sastava istraživačke grupe</a:t>
            </a:r>
          </a:p>
        </p:txBody>
      </p:sp>
      <p:sp>
        <p:nvSpPr>
          <p:cNvPr id="50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defRPr b="1"/>
            </a:pPr>
            <a:r>
              <a:t>Bilo kojom izmjenom sastava istraživačke grupe mora se najmanje osigurati razina početne, pozitivno ocijenjene znanstvene kvalitete istraživačke grupe</a:t>
            </a:r>
            <a:r>
              <a:rPr b="0"/>
              <a:t>.</a:t>
            </a:r>
            <a:endParaRPr b="0"/>
          </a:p>
          <a:p>
            <a:pPr/>
          </a:p>
          <a:p>
            <a:pPr/>
            <a:r>
              <a:t>Tijekom provedbe projekta, dozvoljeno je: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Isključenje postojećih članova istraživačke grupe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Uključenje novih članova istraživačke grupe</a:t>
            </a:r>
          </a:p>
        </p:txBody>
      </p:sp>
      <p:sp>
        <p:nvSpPr>
          <p:cNvPr id="51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52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55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sastava istraživačke grupe</a:t>
            </a:r>
          </a:p>
        </p:txBody>
      </p:sp>
      <p:sp>
        <p:nvSpPr>
          <p:cNvPr id="56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Zahtjev za izmjene sastava istraživačke grupe podnosi se Povjerenstvu za vrednovanje institucionalnih istraživačkih projekata na UNIPU na posebnom obrascu koji se može preuzeti na mrežnim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stranicama</a:t>
            </a:r>
            <a:r>
              <a:t> Institucionalnih istraživačkih projekata. </a:t>
            </a:r>
          </a:p>
          <a:p>
            <a:pPr>
              <a:defRPr i="1"/>
            </a:pPr>
          </a:p>
          <a:p>
            <a:pPr>
              <a:defRPr i="1"/>
            </a:pPr>
            <a:r>
              <a:t>Zahtjev za izmjene sastava istraživačke grupe </a:t>
            </a:r>
            <a:r>
              <a:rPr i="0"/>
              <a:t>šalje se na </a:t>
            </a:r>
            <a:r>
              <a:rPr i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znanost@unipu.hr</a:t>
            </a:r>
            <a:r>
              <a:rPr i="0"/>
              <a:t>. </a:t>
            </a:r>
          </a:p>
        </p:txBody>
      </p:sp>
      <p:sp>
        <p:nvSpPr>
          <p:cNvPr id="57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58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61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Izmjene sastava istraživačke grupe</a:t>
            </a:r>
          </a:p>
        </p:txBody>
      </p:sp>
      <p:sp>
        <p:nvSpPr>
          <p:cNvPr id="62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Zahtjevu za izmjene sastava istraživačke grupe prilažu se: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i="1" sz="2400"/>
            </a:pPr>
            <a:r>
              <a:t>Izjava o isključenju iz istraživačke grupe </a:t>
            </a:r>
            <a:r>
              <a:rPr i="0"/>
              <a:t>koju potpisuje član grupe koji prekida suradnju 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sz="2400"/>
            </a:pPr>
            <a:r>
              <a:t>Potpisano </a:t>
            </a:r>
            <a:r>
              <a:rPr i="1"/>
              <a:t>pismo namjere </a:t>
            </a:r>
            <a:r>
              <a:t>suradnika kojeg se uključuje u istraživačku grupu i čelnika njegove ustanove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i="1" sz="2400"/>
            </a:pPr>
            <a:r>
              <a:t>Zahtjev za izmjene radnog odnosno financijskog plana </a:t>
            </a:r>
            <a:r>
              <a:rPr i="0"/>
              <a:t>(ako na njih utječu planirane izmjene sastava istraživačke grupe) </a:t>
            </a:r>
          </a:p>
          <a:p>
            <a:pPr lvl="1" marL="685800" indent="-228600">
              <a:lnSpc>
                <a:spcPct val="100000"/>
              </a:lnSpc>
              <a:spcBef>
                <a:spcPts val="500"/>
              </a:spcBef>
              <a:defRPr i="1" sz="2400"/>
            </a:pPr>
            <a:r>
              <a:t>Revidirani radni i financijski planovi </a:t>
            </a:r>
            <a:r>
              <a:rPr i="0"/>
              <a:t>(ako na njih utječu planirane izmjene sastava istraživačke grupe)</a:t>
            </a:r>
          </a:p>
        </p:txBody>
      </p:sp>
      <p:sp>
        <p:nvSpPr>
          <p:cNvPr id="63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64" name="Slide Number Placeholder 5"/>
          <p:cNvSpPr txBox="1"/>
          <p:nvPr>
            <p:ph type="sldNum" sz="quarter" idx="4294967295"/>
          </p:nvPr>
        </p:nvSpPr>
        <p:spPr>
          <a:xfrm>
            <a:off x="11172418" y="6413966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ooter Placeholder 4"/>
          <p:cNvSpPr txBox="1"/>
          <p:nvPr/>
        </p:nvSpPr>
        <p:spPr>
          <a:xfrm>
            <a:off x="4083050" y="6413966"/>
            <a:ext cx="4024313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Sveučilište Jurja Dobrile u Puli</a:t>
            </a:r>
          </a:p>
        </p:txBody>
      </p:sp>
      <p:sp>
        <p:nvSpPr>
          <p:cNvPr id="67" name="Title 1"/>
          <p:cNvSpPr txBox="1"/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Zamjena voditelja projekta</a:t>
            </a:r>
          </a:p>
        </p:txBody>
      </p:sp>
      <p:sp>
        <p:nvSpPr>
          <p:cNvPr id="68" name="Content Placeholder 2"/>
          <p:cNvSpPr txBox="1"/>
          <p:nvPr>
            <p:ph type="body" idx="4294967295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U slučaju prestanka radnog odnosa voditelja projekta ili njegove opravdane dugotrajnije odsutnosti s radnog mjesta, na njegov zahtjev, rektor može imenovati novog voditelja projekta iz reda suradnika na projektu, zaposlenog na UNIPU</a:t>
            </a:r>
          </a:p>
          <a:p>
            <a:pPr/>
          </a:p>
          <a:p>
            <a:pPr>
              <a:defRPr sz="2400"/>
            </a:pPr>
            <a:r>
              <a:t>Zahtjev za imenovanje novog voditelja projekta se može preuzeti na mrežnim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stranicama</a:t>
            </a:r>
            <a:r>
              <a:t> Institucionalnih istraživačkih projekata</a:t>
            </a:r>
            <a:r>
              <a:rPr i="1"/>
              <a:t> </a:t>
            </a:r>
          </a:p>
          <a:p>
            <a:pPr>
              <a:defRPr i="1" sz="2400"/>
            </a:pPr>
            <a:r>
              <a:t>Zahtjev za izmjene sastava istraživačke grupe </a:t>
            </a:r>
            <a:r>
              <a:rPr i="0"/>
              <a:t>podnosi se na </a:t>
            </a:r>
            <a:r>
              <a:rPr i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znanost@unipu.hr</a:t>
            </a:r>
            <a:r>
              <a:rPr i="0"/>
              <a:t>  </a:t>
            </a:r>
          </a:p>
        </p:txBody>
      </p:sp>
      <p:sp>
        <p:nvSpPr>
          <p:cNvPr id="69" name="Date Placeholder 3"/>
          <p:cNvSpPr txBox="1"/>
          <p:nvPr/>
        </p:nvSpPr>
        <p:spPr>
          <a:xfrm>
            <a:off x="882649" y="6413966"/>
            <a:ext cx="2652714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pPr/>
            <a:r>
              <a:t>19.12.2025.</a:t>
            </a:r>
          </a:p>
        </p:txBody>
      </p:sp>
      <p:sp>
        <p:nvSpPr>
          <p:cNvPr id="70" name="Slide Number Placeholder 5"/>
          <p:cNvSpPr txBox="1"/>
          <p:nvPr>
            <p:ph type="sldNum" sz="quarter" idx="4294967295"/>
          </p:nvPr>
        </p:nvSpPr>
        <p:spPr>
          <a:xfrm>
            <a:off x="11170830" y="6413966"/>
            <a:ext cx="181383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